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96" r:id="rId2"/>
    <p:sldId id="291" r:id="rId3"/>
    <p:sldId id="301" r:id="rId4"/>
    <p:sldId id="289" r:id="rId5"/>
    <p:sldId id="297" r:id="rId6"/>
    <p:sldId id="298" r:id="rId7"/>
    <p:sldId id="302" r:id="rId8"/>
    <p:sldId id="309" r:id="rId9"/>
    <p:sldId id="299" r:id="rId10"/>
    <p:sldId id="310" r:id="rId11"/>
    <p:sldId id="339" r:id="rId12"/>
    <p:sldId id="340" r:id="rId13"/>
    <p:sldId id="341" r:id="rId14"/>
    <p:sldId id="342" r:id="rId15"/>
    <p:sldId id="365" r:id="rId16"/>
    <p:sldId id="338" r:id="rId17"/>
    <p:sldId id="343" r:id="rId18"/>
    <p:sldId id="344" r:id="rId19"/>
    <p:sldId id="345" r:id="rId20"/>
    <p:sldId id="346" r:id="rId21"/>
    <p:sldId id="347" r:id="rId22"/>
    <p:sldId id="348" r:id="rId23"/>
    <p:sldId id="349" r:id="rId24"/>
    <p:sldId id="350" r:id="rId25"/>
    <p:sldId id="351" r:id="rId26"/>
    <p:sldId id="352" r:id="rId27"/>
    <p:sldId id="353" r:id="rId28"/>
    <p:sldId id="354" r:id="rId29"/>
    <p:sldId id="355" r:id="rId30"/>
    <p:sldId id="356" r:id="rId31"/>
    <p:sldId id="357" r:id="rId32"/>
    <p:sldId id="358" r:id="rId33"/>
    <p:sldId id="304" r:id="rId34"/>
    <p:sldId id="359" r:id="rId35"/>
    <p:sldId id="360" r:id="rId36"/>
    <p:sldId id="361" r:id="rId37"/>
    <p:sldId id="362" r:id="rId38"/>
    <p:sldId id="363" r:id="rId39"/>
    <p:sldId id="364" r:id="rId40"/>
    <p:sldId id="326" r:id="rId41"/>
    <p:sldId id="307" r:id="rId42"/>
    <p:sldId id="366" r:id="rId43"/>
    <p:sldId id="367" r:id="rId44"/>
    <p:sldId id="285" r:id="rId45"/>
    <p:sldId id="256" r:id="rId46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0840771D-E09E-4810-A2F3-570054CB8549}">
          <p14:sldIdLst>
            <p14:sldId id="296"/>
            <p14:sldId id="291"/>
          </p14:sldIdLst>
        </p14:section>
        <p14:section name="Introduction" id="{4EEE2F78-21A8-409B-A25D-514941DB3977}">
          <p14:sldIdLst>
            <p14:sldId id="301"/>
            <p14:sldId id="289"/>
            <p14:sldId id="297"/>
            <p14:sldId id="298"/>
          </p14:sldIdLst>
        </p14:section>
        <p14:section name="Setup" id="{125A3ECF-E98E-43C4-8E80-4D054868E2FE}">
          <p14:sldIdLst>
            <p14:sldId id="302"/>
            <p14:sldId id="309"/>
            <p14:sldId id="299"/>
            <p14:sldId id="310"/>
            <p14:sldId id="339"/>
            <p14:sldId id="340"/>
            <p14:sldId id="341"/>
            <p14:sldId id="342"/>
          </p14:sldIdLst>
        </p14:section>
        <p14:section name="Main-Flow" id="{BEDA1A52-7CCD-42BB-9104-57161AFA476B}">
          <p14:sldIdLst>
            <p14:sldId id="365"/>
            <p14:sldId id="338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</p14:sldIdLst>
        </p14:section>
        <p14:section name="Sub-Flow" id="{BCFF1968-EE27-4B80-A222-262C2EC5792D}">
          <p14:sldIdLst>
            <p14:sldId id="304"/>
            <p14:sldId id="359"/>
            <p14:sldId id="360"/>
            <p14:sldId id="361"/>
            <p14:sldId id="362"/>
            <p14:sldId id="363"/>
            <p14:sldId id="364"/>
            <p14:sldId id="326"/>
          </p14:sldIdLst>
        </p14:section>
        <p14:section name="Performance evaluation" id="{E2FC7848-03CD-4FF3-9B2C-8DEE75E90258}">
          <p14:sldIdLst>
            <p14:sldId id="307"/>
          </p14:sldIdLst>
        </p14:section>
        <p14:section name="Future work" id="{1C085E3D-F89E-498C-94AE-4F1E2D744E31}">
          <p14:sldIdLst>
            <p14:sldId id="366"/>
            <p14:sldId id="367"/>
          </p14:sldIdLst>
        </p14:section>
        <p14:section name="End" id="{36BBD481-59D0-4389-9156-93246BE412C9}">
          <p14:sldIdLst>
            <p14:sldId id="285"/>
            <p14:sldId id="2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9671" autoAdjust="0"/>
  </p:normalViewPr>
  <p:slideViewPr>
    <p:cSldViewPr snapToGrid="0" showGuides="1">
      <p:cViewPr>
        <p:scale>
          <a:sx n="300" d="100"/>
          <a:sy n="300" d="100"/>
        </p:scale>
        <p:origin x="-15096" y="-4482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4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46527B0-0B24-4087-B225-DB4F5C738F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72798E0-F322-4236-8531-A1882BFE40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9D3BBD2-794C-43E3-8362-720D61104479}" type="datetime1">
              <a:rPr lang="de-DE" smtClean="0"/>
              <a:t>27.08.2020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4E5881F-2FD0-41BC-8E76-C691E59E14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CA62C5-8A29-4592-9E3E-4C457F263C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4E85F6F-0FAD-4AD4-850C-7E4CD14D7D7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83274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43A590-B97D-4BAF-9F3E-EEA7B3B9DE95}" type="datetime1">
              <a:rPr lang="de-DE" smtClean="0"/>
              <a:pPr/>
              <a:t>27.08.2020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E60DC36-8EFA-4378-9855-E019C55AC47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4697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933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60778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0994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7560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7025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59485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269068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3575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56018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0214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  <a:p>
            <a:pPr rtl="0"/>
            <a:r>
              <a:rPr lang="en-US" noProof="0" dirty="0"/>
              <a:t>Introduction: 		What ingredients? What? Why?</a:t>
            </a:r>
          </a:p>
          <a:p>
            <a:pPr rtl="0"/>
            <a:r>
              <a:rPr lang="en-US" noProof="0" dirty="0"/>
              <a:t>Shila:	 	How? (Setup – Connection establishment – Data transfer)</a:t>
            </a:r>
          </a:p>
          <a:p>
            <a:pPr rtl="0"/>
            <a:r>
              <a:rPr lang="en-US" noProof="0" dirty="0"/>
              <a:t>Performance:		How good?</a:t>
            </a:r>
          </a:p>
          <a:p>
            <a:pPr rtl="0"/>
            <a:r>
              <a:rPr lang="en-US" noProof="0" dirty="0"/>
              <a:t>Future work:		What is next?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8880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5911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10072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37869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81917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263040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81778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6144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57361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88026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29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1863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  <a:p>
            <a:pPr rtl="0"/>
            <a:r>
              <a:rPr lang="en-US" noProof="0" dirty="0"/>
              <a:t>Introduction: 		What ingredients? What? Why?</a:t>
            </a:r>
          </a:p>
          <a:p>
            <a:pPr rtl="0"/>
            <a:r>
              <a:rPr lang="en-US" noProof="0" dirty="0"/>
              <a:t>Shila:	 	How? (Setup – Connection establishment – Data transfer)</a:t>
            </a:r>
          </a:p>
          <a:p>
            <a:pPr rtl="0"/>
            <a:r>
              <a:rPr lang="en-US" noProof="0" dirty="0"/>
              <a:t>Performance:		How good?</a:t>
            </a:r>
          </a:p>
          <a:p>
            <a:pPr rtl="0"/>
            <a:r>
              <a:rPr lang="en-US" noProof="0" dirty="0"/>
              <a:t>Future work:		What is next?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86749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39264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58440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10853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99383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48644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99182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83431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10433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3783277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39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8547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MPTCP: Usage of all available network interfaces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SCION: Successor of today</a:t>
            </a:r>
            <a:r>
              <a:rPr lang="da-DK" sz="12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’s Internet (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hopefully</a:t>
            </a:r>
            <a:r>
              <a:rPr lang="da-DK" sz="12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da-DK" sz="12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  <a:sym typeface="Wingdings" panose="05000000000000000000" pitchFamily="2" charset="2"/>
              </a:rPr>
              <a:t>)</a:t>
            </a:r>
            <a:endParaRPr lang="da-DK" sz="12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713288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40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131259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  <a:p>
            <a:pPr rtl="0"/>
            <a:r>
              <a:rPr lang="en-US" noProof="0" dirty="0"/>
              <a:t>Introduction: 		What ingredients? What? Why?</a:t>
            </a:r>
          </a:p>
          <a:p>
            <a:pPr rtl="0"/>
            <a:r>
              <a:rPr lang="en-US" noProof="0" dirty="0"/>
              <a:t>Shila:	 	How? (Setup – Connection establishment – Data transfer)</a:t>
            </a:r>
          </a:p>
          <a:p>
            <a:pPr rtl="0"/>
            <a:r>
              <a:rPr lang="en-US" noProof="0" dirty="0"/>
              <a:t>Performance:		How good?</a:t>
            </a:r>
          </a:p>
          <a:p>
            <a:pPr rtl="0"/>
            <a:r>
              <a:rPr lang="en-US" noProof="0" dirty="0"/>
              <a:t>Future work:		What is next?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41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610763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  <a:p>
            <a:pPr rtl="0"/>
            <a:r>
              <a:rPr lang="en-US" noProof="0" dirty="0"/>
              <a:t>Introduction: 		What ingredients? What? Why?</a:t>
            </a:r>
          </a:p>
          <a:p>
            <a:pPr rtl="0"/>
            <a:r>
              <a:rPr lang="en-US" noProof="0" dirty="0"/>
              <a:t>Shila:	 	How? (Setup – Connection establishment – Data transfer)</a:t>
            </a:r>
          </a:p>
          <a:p>
            <a:pPr rtl="0"/>
            <a:r>
              <a:rPr lang="en-US" noProof="0" dirty="0"/>
              <a:t>Performance:		How good?</a:t>
            </a:r>
          </a:p>
          <a:p>
            <a:pPr rtl="0"/>
            <a:r>
              <a:rPr lang="en-US" noProof="0" dirty="0"/>
              <a:t>Future work:		What is next?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42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637173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en-US" noProof="0" dirty="0"/>
              <a:t>Conduction of revision cycles: For the implementation of Shila, still prototype character, further testing and revision cycles too increase its quality and performance.</a:t>
            </a:r>
          </a:p>
          <a:p>
            <a:pPr marL="0" indent="0" rtl="0">
              <a:buNone/>
            </a:pPr>
            <a:endParaRPr lang="en-US" noProof="0" dirty="0"/>
          </a:p>
          <a:p>
            <a:pPr marL="0" indent="0" rtl="0">
              <a:buNone/>
            </a:pPr>
            <a:r>
              <a:rPr lang="en-US" noProof="0" dirty="0"/>
              <a:t>Addition of flexibility: In current state, user has to supply mapping upon start-up of Shila, not really practicable, goal to find / implement ways to make this more flexible, one possible approach could for example be to provide the necessary option via IP socket options. Would then require a wrapper around the default TCP API…</a:t>
            </a:r>
          </a:p>
          <a:p>
            <a:pPr marL="0" indent="0" rtl="0">
              <a:buNone/>
            </a:pPr>
            <a:endParaRPr lang="en-US" noProof="0" dirty="0"/>
          </a:p>
          <a:p>
            <a:pPr marL="0" indent="0" rtl="0">
              <a:buNone/>
            </a:pPr>
            <a:r>
              <a:rPr lang="en-US" noProof="0" dirty="0"/>
              <a:t>Side-by-side approach: Does not interfere with a users known working environment, facilitates the development of SCION, user can just support from the use of it.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43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800259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44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48011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45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9074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Shila.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shim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 „Shila“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8314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228600" indent="-228600" rtl="0">
              <a:buAutoNum type="arabicPeriod"/>
            </a:pPr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,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changes</a:t>
            </a:r>
            <a:r>
              <a:rPr lang="de-DE" dirty="0"/>
              <a:t> </a:t>
            </a:r>
            <a:r>
              <a:rPr lang="de-DE" dirty="0" err="1"/>
              <a:t>necessary</a:t>
            </a:r>
            <a:r>
              <a:rPr lang="de-DE" dirty="0"/>
              <a:t>, user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his</a:t>
            </a:r>
            <a:r>
              <a:rPr lang="de-DE" dirty="0"/>
              <a:t> </a:t>
            </a:r>
            <a:r>
              <a:rPr lang="de-DE" dirty="0" err="1"/>
              <a:t>favorite</a:t>
            </a:r>
            <a:r>
              <a:rPr lang="de-DE" dirty="0"/>
              <a:t> TCP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having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alot</a:t>
            </a:r>
            <a:endParaRPr lang="de-DE" dirty="0"/>
          </a:p>
          <a:p>
            <a:pPr marL="0" indent="0" rtl="0">
              <a:buNone/>
            </a:pPr>
            <a:endParaRPr lang="de-DE" dirty="0"/>
          </a:p>
          <a:p>
            <a:pPr marL="228600" indent="-228600" rtl="0">
              <a:buAutoNum type="arabicPeriod" startAt="2"/>
            </a:pPr>
            <a:r>
              <a:rPr lang="de-DE" dirty="0"/>
              <a:t>Connection </a:t>
            </a:r>
            <a:r>
              <a:rPr lang="de-DE" dirty="0" err="1"/>
              <a:t>with</a:t>
            </a:r>
            <a:r>
              <a:rPr lang="de-DE" dirty="0"/>
              <a:t> MPTCP </a:t>
            </a:r>
            <a:r>
              <a:rPr lang="de-DE" dirty="0" err="1"/>
              <a:t>over</a:t>
            </a:r>
            <a:r>
              <a:rPr lang="de-DE" dirty="0"/>
              <a:t> SCION </a:t>
            </a:r>
            <a:r>
              <a:rPr lang="de-DE" dirty="0" err="1"/>
              <a:t>benefits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multiple </a:t>
            </a:r>
            <a:r>
              <a:rPr lang="de-DE" dirty="0" err="1"/>
              <a:t>paths</a:t>
            </a:r>
            <a:r>
              <a:rPr lang="de-DE" dirty="0"/>
              <a:t> (</a:t>
            </a:r>
            <a:r>
              <a:rPr lang="de-DE" dirty="0" err="1"/>
              <a:t>redundancy</a:t>
            </a:r>
            <a:r>
              <a:rPr lang="de-DE" dirty="0"/>
              <a:t>)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is just </a:t>
            </a:r>
            <a:r>
              <a:rPr lang="de-DE" dirty="0" err="1"/>
              <a:t>one</a:t>
            </a:r>
            <a:r>
              <a:rPr lang="de-DE" dirty="0"/>
              <a:t> real interface </a:t>
            </a:r>
            <a:r>
              <a:rPr lang="de-DE" dirty="0" err="1"/>
              <a:t>available</a:t>
            </a:r>
            <a:r>
              <a:rPr lang="de-DE" dirty="0"/>
              <a:t> (at least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path</a:t>
            </a:r>
            <a:r>
              <a:rPr lang="de-DE" dirty="0"/>
              <a:t> </a:t>
            </a:r>
            <a:r>
              <a:rPr lang="de-DE" dirty="0" err="1"/>
              <a:t>redundance</a:t>
            </a:r>
            <a:r>
              <a:rPr lang="de-DE" dirty="0"/>
              <a:t>, not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connection</a:t>
            </a:r>
            <a:r>
              <a:rPr lang="de-DE" dirty="0"/>
              <a:t> </a:t>
            </a:r>
            <a:r>
              <a:rPr lang="de-DE" dirty="0" err="1"/>
              <a:t>redudancy</a:t>
            </a:r>
            <a:r>
              <a:rPr lang="de-DE" dirty="0"/>
              <a:t>)</a:t>
            </a:r>
          </a:p>
          <a:p>
            <a:pPr marL="228600" indent="-228600" rtl="0">
              <a:buAutoNum type="arabicPeriod" startAt="2"/>
            </a:pPr>
            <a:endParaRPr lang="de-DE" dirty="0"/>
          </a:p>
          <a:p>
            <a:pPr marL="228600" indent="-228600" rtl="0">
              <a:buAutoNum type="arabicPeriod" startAt="2"/>
            </a:pP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consevative</a:t>
            </a:r>
            <a:r>
              <a:rPr lang="de-DE" dirty="0"/>
              <a:t> </a:t>
            </a:r>
            <a:r>
              <a:rPr lang="de-DE" dirty="0" err="1"/>
              <a:t>congestion</a:t>
            </a:r>
            <a:r>
              <a:rPr lang="de-DE" dirty="0"/>
              <a:t> </a:t>
            </a:r>
            <a:r>
              <a:rPr lang="de-DE" dirty="0" err="1"/>
              <a:t>contol</a:t>
            </a:r>
            <a:r>
              <a:rPr lang="de-DE" dirty="0"/>
              <a:t>, w.r.t </a:t>
            </a:r>
            <a:r>
              <a:rPr lang="de-DE" dirty="0" err="1"/>
              <a:t>fairness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3683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  <a:p>
            <a:pPr rtl="0"/>
            <a:r>
              <a:rPr lang="en-US" noProof="0" dirty="0"/>
              <a:t>Introduction: 		What ingredients? What? Why?</a:t>
            </a:r>
          </a:p>
          <a:p>
            <a:pPr rtl="0"/>
            <a:r>
              <a:rPr lang="en-US" noProof="0" dirty="0"/>
              <a:t>Shila:	 	How? (Setup – Connection establishment – Data transfer)</a:t>
            </a:r>
          </a:p>
          <a:p>
            <a:pPr rtl="0"/>
            <a:r>
              <a:rPr lang="en-US" noProof="0" dirty="0"/>
              <a:t>Performance:		How good?</a:t>
            </a:r>
          </a:p>
          <a:p>
            <a:pPr rtl="0"/>
            <a:r>
              <a:rPr lang="en-US" noProof="0" dirty="0"/>
              <a:t>Future work:		What is next?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8487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Want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illustrate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parts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an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..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9071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522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0F864C-44C4-4000-952D-01F31BFB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sz="600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1392E06-C914-467E-9D4F-BD763EDA2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BEFBAF-82E9-49AD-B2CF-7D154E02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F8F7C8-1FE8-4612-AE20-CE14D1423792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AD8006A-94B1-44F7-972D-56767EDE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E7BFAB-D84B-45E1-A0BD-2516AC1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856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F7B869-BFB2-4C20-8AB1-46704BB3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9F007DB-4F12-4428-9C48-5120DF07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FFA8DA-0E31-4CA6-BBFC-2467AAD1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304888-CC9A-48E3-9941-304FEDFD5F59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4974BD-9845-459A-9AAA-12731E25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2A71B0A-FDFB-4B2C-A9EC-2334C590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93140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60B5D73-1652-4A8E-B5A3-101523D7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9B7FB99-7425-444D-B602-01B672BCE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EEA9C5-552A-48A1-AB54-ED54209B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A1EAC7-F4A9-46A8-AE24-D574BA679B0F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83AAA3-4155-48FB-8F00-16DBE0C9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694EAE-CB3C-4DEF-A66D-583C7AAC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46804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807FBE-061D-452C-A8A6-213063CF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3A3535-1708-499D-B5D2-7D8F9FD18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B06063-A112-49AB-80C8-504D99EC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77FF8B-4E45-4944-9A01-692006FA1E22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44C8D5-F898-4318-A76D-1FBD8732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76EC76-E8E8-4FFA-B671-7FA2F3EF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8928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C2CABF-E3C1-431A-A69C-D4881CC4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584226-69DA-4211-B2C8-C29FD05A4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5FF82DB-B518-40FD-8A66-44B874C0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E9DAFE-4F75-47AE-9AFE-C565F5A4718D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C1CCEE-725F-4745-837B-87EFB70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61522A-E0E6-406B-BF30-A7C7A572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3004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CC9BDC-6F21-4EF5-A8DD-E35E27EA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968D5F-2AB6-42D3-A54E-AB3E60325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65AB07F-D5F7-402A-AE4E-027BF1CA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5108EDC-3863-43B9-93C7-37465DC7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EA1D9C-F3B5-4EA6-A964-C6DA07561B62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77D452-958D-4159-A9A4-16DD2968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9654B6-1460-48B9-AC7E-592F68BA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9740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E8C848-926A-4FD3-A311-A100A266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8ECD90-B4F0-4DFB-BB3D-F23102078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35A6C3A-033E-474B-AB97-D8291A04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532B928-3A23-4FCA-AD1F-E45A467B5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BDC8376-6FC6-4A11-B0DB-9A148E9C0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E80206F-8846-425C-A56E-16FFBA4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2DC483-DAB0-4461-AF9D-9990F0CCD5A8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A45E89F-12CF-4561-A5F2-1E05783A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EB4DFE4-927C-43B1-A061-5CB97FF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6905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60E367-8DA0-4655-BCBC-F4280D8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FEF9592-AA3C-4CF8-A5DB-4D010195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86F139-1C4E-4AA4-B4B7-1F637CB64FC9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C2C9377-F93E-4515-852A-2647077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ED076D-476B-42BA-8795-14FE6C1E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2555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EA599B4-6AB2-4190-82B5-7667EE1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297F72-9574-4480-9ACA-209AA410E8DC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B8FBFB3-AD86-4E39-B8AE-B4EC1452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9A4AF55-C114-4B60-9A20-56B00A1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0582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883DA1-5CB8-405D-9613-8A9B7BC56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42BB15-A24D-42E9-9CAE-BB8272263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8F0849D-D3C3-462A-9751-4EAB0B91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180DD20-7A20-4574-98A4-42779587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182860-0C9B-42C3-B3CB-875D0B913B1F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4D0ED2B-71C4-421A-9DB0-676E00C1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C4572A-ADFC-4C53-BCA2-42BDF693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30950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8F5C67-EEEC-4AB0-9653-0F80D6B1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DD50D6D-5277-4324-AF23-5FAF00783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 dirty="0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5275657-2BF9-4761-96B6-50EE3CFCF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C3C3F7B-A4C8-4F9D-8165-BC5186EA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1C6CBE-EA7B-4562-9193-3C60CEB588D5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E696EA5-2FA2-464D-982F-C53E6426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911B398-191B-4AB1-86ED-00D0046E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866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B3445CA-54C1-4DDE-A216-DD2414E3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306395A-6879-4E93-B24E-067F88AC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50FF5B-A6A6-4F0F-AA5D-3F0F69A43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3F4AA0C-C90E-4039-BB7D-61BC25101A35}" type="datetime1">
              <a:rPr lang="de-DE" noProof="0" smtClean="0"/>
              <a:t>27.08.2020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A798FAA-76CC-42EF-8BE0-466A41BBA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149FF02-6890-4E10-B958-1097AD32C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6FEDF93-2BFD-41CA-ABC7-B039102F3792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0378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7527" y="2741199"/>
            <a:ext cx="10196946" cy="997196"/>
          </a:xfrm>
        </p:spPr>
        <p:txBody>
          <a:bodyPr wrap="square" lIns="0" tIns="0" rIns="0" bIns="0" rtlCol="0" anchor="t">
            <a:spAutoFit/>
          </a:bodyPr>
          <a:lstStyle/>
          <a:p>
            <a:pPr algn="ctr" rtl="0"/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Implementing and Evaluating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MPTCP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on the </a:t>
            </a:r>
            <a:br>
              <a:rPr lang="en-US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SCION 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Future Internet Architecture    </a:t>
            </a:r>
          </a:p>
        </p:txBody>
      </p:sp>
      <p:sp>
        <p:nvSpPr>
          <p:cNvPr id="4" name="Raute 3">
            <a:extLst>
              <a:ext uri="{FF2B5EF4-FFF2-40B4-BE49-F238E27FC236}">
                <a16:creationId xmlns:a16="http://schemas.microsoft.com/office/drawing/2014/main" id="{1C59176D-59A8-4C02-B448-EE01232F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9" y="-608242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5" name="Raute 4">
            <a:extLst>
              <a:ext uri="{FF2B5EF4-FFF2-40B4-BE49-F238E27FC236}">
                <a16:creationId xmlns:a16="http://schemas.microsoft.com/office/drawing/2014/main" id="{A50B1817-3C7F-41BC-8557-7A00C928E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2C820A4E-1DFD-4C65-B668-DCDCC969D8C1}"/>
              </a:ext>
            </a:extLst>
          </p:cNvPr>
          <p:cNvSpPr txBox="1">
            <a:spLocks/>
          </p:cNvSpPr>
          <p:nvPr/>
        </p:nvSpPr>
        <p:spPr>
          <a:xfrm>
            <a:off x="3879273" y="4480472"/>
            <a:ext cx="4433454" cy="141269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Presentation master thesis</a:t>
            </a:r>
          </a:p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Michael A. Flückiger</a:t>
            </a:r>
          </a:p>
          <a:p>
            <a:endParaRPr lang="en-US" sz="18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18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August 28, 2020</a:t>
            </a:r>
          </a:p>
        </p:txBody>
      </p:sp>
    </p:spTree>
    <p:extLst>
      <p:ext uri="{BB962C8B-B14F-4D97-AF65-F5344CB8AC3E}">
        <p14:creationId xmlns:p14="http://schemas.microsoft.com/office/powerpoint/2010/main" val="2196481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Setup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10</a:t>
            </a:fld>
            <a:endParaRPr lang="de-DE" noProof="0" dirty="0"/>
          </a:p>
        </p:txBody>
      </p:sp>
      <p:pic>
        <p:nvPicPr>
          <p:cNvPr id="7" name="Grafik 6" descr="Ein Bild, das Screenshot, Zeichnung enthält.&#10;&#10;Automatisch generierte Beschreibung">
            <a:extLst>
              <a:ext uri="{FF2B5EF4-FFF2-40B4-BE49-F238E27FC236}">
                <a16:creationId xmlns:a16="http://schemas.microsoft.com/office/drawing/2014/main" id="{EEBB04EF-6C53-4FB6-BD0F-C6D051AFD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50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Setup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11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5A8EF2E-4B44-46F4-8E3F-6F7BED3918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377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Setup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12</a:t>
            </a:fld>
            <a:endParaRPr lang="de-DE" noProof="0" dirty="0"/>
          </a:p>
        </p:txBody>
      </p:sp>
      <p:pic>
        <p:nvPicPr>
          <p:cNvPr id="5" name="Grafik 4" descr="Ein Bild, das Screenshot, Zeichnung enthält.&#10;&#10;Automatisch generierte Beschreibung">
            <a:extLst>
              <a:ext uri="{FF2B5EF4-FFF2-40B4-BE49-F238E27FC236}">
                <a16:creationId xmlns:a16="http://schemas.microsoft.com/office/drawing/2014/main" id="{46767091-134F-4873-A95E-C7D1094743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456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Setup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13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4ADD198A-0FD0-4D15-B290-66474B60A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998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Setup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14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941368C-90B3-4609-BA84-BE75E805BA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97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15</a:t>
            </a:fld>
            <a:endParaRPr lang="de-DE" noProof="0" dirty="0"/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999BA16-80FC-4B71-AEE3-322DA410E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298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16</a:t>
            </a:fld>
            <a:endParaRPr lang="de-DE" noProof="0" dirty="0"/>
          </a:p>
        </p:txBody>
      </p:sp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F60FEC9-3724-4B9E-9082-1DFE41E40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473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17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CDAE855-B0D6-461E-953E-811246EFD0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086D3A3C-DEF4-4550-AC85-352E8F9DD53A}"/>
              </a:ext>
            </a:extLst>
          </p:cNvPr>
          <p:cNvSpPr/>
          <p:nvPr/>
        </p:nvSpPr>
        <p:spPr>
          <a:xfrm>
            <a:off x="10658474" y="4117975"/>
            <a:ext cx="225425" cy="82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258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18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AFAC4A-5BBA-4139-A830-0254A7ABCD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787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19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2AEF13E-6A02-4D25-BBB0-E679385297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52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1644EFC-5EFD-4934-85A4-2484DF6DD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Introduction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Functionality of Shila</a:t>
            </a: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Performance evaluation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Future work</a:t>
            </a:r>
            <a:endParaRPr lang="de-DE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pieren 35" descr="Symbol, das einen Menschen und ein Zahnrad darstellt ">
            <a:extLst>
              <a:ext uri="{FF2B5EF4-FFF2-40B4-BE49-F238E27FC236}">
                <a16:creationId xmlns:a16="http://schemas.microsoft.com/office/drawing/2014/main" id="{ECC5F635-1712-4572-A9EC-F94E2199DDBD}"/>
              </a:ext>
            </a:extLst>
          </p:cNvPr>
          <p:cNvGrpSpPr/>
          <p:nvPr/>
        </p:nvGrpSpPr>
        <p:grpSpPr>
          <a:xfrm>
            <a:off x="7133464" y="5355478"/>
            <a:ext cx="338073" cy="339996"/>
            <a:chOff x="6450013" y="5349875"/>
            <a:chExt cx="279399" cy="280988"/>
          </a:xfrm>
          <a:solidFill>
            <a:schemeClr val="bg1"/>
          </a:solidFill>
        </p:grpSpPr>
        <p:sp>
          <p:nvSpPr>
            <p:cNvPr id="37" name="Freihandform 3673">
              <a:extLst>
                <a:ext uri="{FF2B5EF4-FFF2-40B4-BE49-F238E27FC236}">
                  <a16:creationId xmlns:a16="http://schemas.microsoft.com/office/drawing/2014/main" id="{D1391604-D4EC-48A8-AE57-EDF194392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  <p:sp>
          <p:nvSpPr>
            <p:cNvPr id="38" name="Freihandform 3674">
              <a:extLst>
                <a:ext uri="{FF2B5EF4-FFF2-40B4-BE49-F238E27FC236}">
                  <a16:creationId xmlns:a16="http://schemas.microsoft.com/office/drawing/2014/main" id="{44A4D0F8-0767-41BC-BE62-0AED99EC8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</p:grpSp>
      <p:sp>
        <p:nvSpPr>
          <p:cNvPr id="15" name="Titel 1">
            <a:extLst>
              <a:ext uri="{FF2B5EF4-FFF2-40B4-BE49-F238E27FC236}">
                <a16:creationId xmlns:a16="http://schemas.microsoft.com/office/drawing/2014/main" id="{96F3000A-5AF0-4F10-8504-7D6FB238FE0F}"/>
              </a:ext>
            </a:extLst>
          </p:cNvPr>
          <p:cNvSpPr txBox="1">
            <a:spLocks/>
          </p:cNvSpPr>
          <p:nvPr/>
        </p:nvSpPr>
        <p:spPr>
          <a:xfrm>
            <a:off x="228600" y="301299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 the menu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D711EEF-684F-4C81-9771-379028B91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786026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20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BCFC3449-CEAD-458E-BE16-4DCBDFC39A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0910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21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36F5697-7761-4AEB-92E5-87B35FD49B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867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22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9198A09-46CB-4053-9116-B7CB584F1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50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23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5FC8FE5-80CF-47C1-BD8F-931F878BB1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127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24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9866AC5-7A13-463A-AD9B-7515F0414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791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25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EAC9BB3-37AB-4A38-B655-9666F5166E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453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26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5521313-AA08-4EF1-91AD-83A45DA102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56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27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983A6A2-BA46-4D20-A54D-F669A3D9A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5696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28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DED2EBD-C4F7-4BA2-8FF5-BFEB98FF7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2295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29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46444CA8-4574-4C6B-BFD4-77D26478BA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863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1644EFC-5EFD-4934-85A4-2484DF6DD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Introduction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Segoe UI" panose="020B0502040204020203" pitchFamily="34" charset="0"/>
            </a:endParaRP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Functionality of Shila</a:t>
            </a: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Performance evaluation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Future work</a:t>
            </a:r>
            <a:endParaRPr lang="de-DE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pieren 35" descr="Symbol, das einen Menschen und ein Zahnrad darstellt ">
            <a:extLst>
              <a:ext uri="{FF2B5EF4-FFF2-40B4-BE49-F238E27FC236}">
                <a16:creationId xmlns:a16="http://schemas.microsoft.com/office/drawing/2014/main" id="{ECC5F635-1712-4572-A9EC-F94E2199DDBD}"/>
              </a:ext>
            </a:extLst>
          </p:cNvPr>
          <p:cNvGrpSpPr/>
          <p:nvPr/>
        </p:nvGrpSpPr>
        <p:grpSpPr>
          <a:xfrm>
            <a:off x="7133464" y="5355478"/>
            <a:ext cx="338073" cy="339996"/>
            <a:chOff x="6450013" y="5349875"/>
            <a:chExt cx="279399" cy="280988"/>
          </a:xfrm>
          <a:solidFill>
            <a:schemeClr val="bg1"/>
          </a:solidFill>
        </p:grpSpPr>
        <p:sp>
          <p:nvSpPr>
            <p:cNvPr id="37" name="Freihandform 3673">
              <a:extLst>
                <a:ext uri="{FF2B5EF4-FFF2-40B4-BE49-F238E27FC236}">
                  <a16:creationId xmlns:a16="http://schemas.microsoft.com/office/drawing/2014/main" id="{D1391604-D4EC-48A8-AE57-EDF194392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  <p:sp>
          <p:nvSpPr>
            <p:cNvPr id="38" name="Freihandform 3674">
              <a:extLst>
                <a:ext uri="{FF2B5EF4-FFF2-40B4-BE49-F238E27FC236}">
                  <a16:creationId xmlns:a16="http://schemas.microsoft.com/office/drawing/2014/main" id="{44A4D0F8-0767-41BC-BE62-0AED99EC8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</p:grpSp>
      <p:sp>
        <p:nvSpPr>
          <p:cNvPr id="15" name="Titel 1">
            <a:extLst>
              <a:ext uri="{FF2B5EF4-FFF2-40B4-BE49-F238E27FC236}">
                <a16:creationId xmlns:a16="http://schemas.microsoft.com/office/drawing/2014/main" id="{96F3000A-5AF0-4F10-8504-7D6FB238FE0F}"/>
              </a:ext>
            </a:extLst>
          </p:cNvPr>
          <p:cNvSpPr txBox="1">
            <a:spLocks/>
          </p:cNvSpPr>
          <p:nvPr/>
        </p:nvSpPr>
        <p:spPr>
          <a:xfrm>
            <a:off x="228600" y="301299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 the menu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D711EEF-684F-4C81-9771-379028B91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643605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30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534E6EA-C80C-40B5-A102-54244B3415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797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31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E87D2C2-E092-4B6B-A460-9683C4EAC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111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32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CC1D0D5-416F-427F-AB5E-8B4490532A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0460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33</a:t>
            </a:fld>
            <a:endParaRPr lang="de-DE" noProof="0" dirty="0"/>
          </a:p>
        </p:txBody>
      </p:sp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6190C93-8F16-4F8D-8FB2-B3F4CF29DB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4512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34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FC8DACF-DAD5-4166-AF60-D9041B32E2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94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35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451042AA-FBF1-472C-B62C-58DF8F9756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6310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36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CBD1F992-F2AF-4B54-A149-E2708AADF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0730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37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71A6751-8ED3-4A6B-8C0C-A9F48A6B7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313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38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E2AEBCB-F976-4FE7-AF5A-6F01E4E767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073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3606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Sub-Flow Establishment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85131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39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E739E39-1ED8-40A5-9C32-ECF69827B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99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Introduction</a:t>
            </a: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Ingredients?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9C34A747-4907-4C2B-9B65-BFDBDA4FDCAD}"/>
              </a:ext>
            </a:extLst>
          </p:cNvPr>
          <p:cNvGrpSpPr/>
          <p:nvPr/>
        </p:nvGrpSpPr>
        <p:grpSpPr>
          <a:xfrm>
            <a:off x="881270" y="1461900"/>
            <a:ext cx="7224505" cy="4550037"/>
            <a:chOff x="881270" y="1691810"/>
            <a:chExt cx="7224505" cy="4550037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4C3EAE2D-A758-469F-B728-F8AB5407CF8A}"/>
                </a:ext>
              </a:extLst>
            </p:cNvPr>
            <p:cNvGrpSpPr/>
            <p:nvPr/>
          </p:nvGrpSpPr>
          <p:grpSpPr>
            <a:xfrm>
              <a:off x="881270" y="1691810"/>
              <a:ext cx="4959090" cy="2080264"/>
              <a:chOff x="881271" y="1502624"/>
              <a:chExt cx="4959090" cy="2080264"/>
            </a:xfrm>
          </p:grpSpPr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7E55D39D-7FC0-4199-B519-F59A7237EB4F}"/>
                  </a:ext>
                </a:extLst>
              </p:cNvPr>
              <p:cNvSpPr/>
              <p:nvPr/>
            </p:nvSpPr>
            <p:spPr>
              <a:xfrm>
                <a:off x="881271" y="1502624"/>
                <a:ext cx="4959090" cy="95410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rtl="0">
                  <a:spcBef>
                    <a:spcPts val="600"/>
                  </a:spcBef>
                  <a:buClr>
                    <a:schemeClr val="tx2"/>
                  </a:buClr>
                </a:pPr>
                <a:r>
                  <a:rPr 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TCP 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(Transmission Control Protocol)</a:t>
                </a:r>
              </a:p>
              <a:p>
                <a:pPr marL="171450" indent="-171450" rtl="0">
                  <a:spcBef>
                    <a:spcPts val="600"/>
                  </a:spcBef>
                  <a:buClr>
                    <a:schemeClr val="tx2"/>
                  </a:buClr>
                  <a:buFont typeface="Segoe UI Light" panose="020B0502040204020203" pitchFamily="34" charset="0"/>
                  <a:buChar char="›"/>
                </a:pPr>
                <a:r>
                  <a:rPr lang="de-CH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Dominant </a:t>
                </a:r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transport</a:t>
                </a:r>
                <a:r>
                  <a:rPr lang="de-CH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 </a:t>
                </a:r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protocol</a:t>
                </a:r>
                <a:r>
                  <a:rPr lang="de-CH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 in </a:t>
                </a:r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today</a:t>
                </a:r>
                <a:r>
                  <a:rPr lang="da-DK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’s Internet</a:t>
                </a:r>
              </a:p>
              <a:p>
                <a:pPr marL="171450" indent="-171450" rtl="0">
                  <a:spcBef>
                    <a:spcPts val="600"/>
                  </a:spcBef>
                  <a:buClr>
                    <a:schemeClr val="tx2"/>
                  </a:buClr>
                  <a:buFont typeface="Segoe UI Light" panose="020B0502040204020203" pitchFamily="34" charset="0"/>
                  <a:buChar char="›"/>
                </a:pPr>
                <a:r>
                  <a:rPr lang="da-DK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One path per connection</a:t>
                </a:r>
              </a:p>
            </p:txBody>
          </p:sp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2928435A-71C9-4072-9041-175B98B64988}"/>
                  </a:ext>
                </a:extLst>
              </p:cNvPr>
              <p:cNvSpPr/>
              <p:nvPr/>
            </p:nvSpPr>
            <p:spPr>
              <a:xfrm>
                <a:off x="881271" y="2628781"/>
                <a:ext cx="4959090" cy="95410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rtl="0">
                  <a:spcBef>
                    <a:spcPts val="600"/>
                  </a:spcBef>
                  <a:buClr>
                    <a:schemeClr val="tx2"/>
                  </a:buClr>
                </a:pPr>
                <a:r>
                  <a:rPr 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MPTCP 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(Multipath TCP)</a:t>
                </a:r>
              </a:p>
              <a:p>
                <a:pPr marL="171450" indent="-171450" rtl="0">
                  <a:spcBef>
                    <a:spcPts val="600"/>
                  </a:spcBef>
                  <a:buClr>
                    <a:schemeClr val="tx2"/>
                  </a:buClr>
                  <a:buFont typeface="Segoe UI Light" panose="020B0502040204020203" pitchFamily="34" charset="0"/>
                  <a:buChar char="›"/>
                </a:pPr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Extension to TCP</a:t>
                </a:r>
              </a:p>
              <a:p>
                <a:pPr marL="171450" indent="-171450" rtl="0">
                  <a:spcBef>
                    <a:spcPts val="600"/>
                  </a:spcBef>
                  <a:buClr>
                    <a:schemeClr val="tx2"/>
                  </a:buClr>
                  <a:buFont typeface="Segoe UI Light" panose="020B0502040204020203" pitchFamily="34" charset="0"/>
                  <a:buChar char="›"/>
                </a:pPr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Segoe UI" panose="020B0502040204020203" pitchFamily="34" charset="0"/>
                  </a:rPr>
                  <a:t>Multiple paths (flows) per connection</a:t>
                </a:r>
              </a:p>
            </p:txBody>
          </p:sp>
        </p:grp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82096EF9-5546-4591-9DA4-22BA0EEFE5C1}"/>
                </a:ext>
              </a:extLst>
            </p:cNvPr>
            <p:cNvSpPr/>
            <p:nvPr/>
          </p:nvSpPr>
          <p:spPr>
            <a:xfrm>
              <a:off x="881270" y="4687575"/>
              <a:ext cx="7224505" cy="155427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rtl="0">
                <a:spcBef>
                  <a:spcPts val="1200"/>
                </a:spcBef>
                <a:buClr>
                  <a:schemeClr val="tx2"/>
                </a:buClr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SCION </a:t>
              </a: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(Scalability, Control and Isolation on </a:t>
              </a:r>
              <a:b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</a:br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next-generation networks)</a:t>
              </a:r>
              <a:endPara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endParaRP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More secure network architecture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Implements path transparency 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Support for multiple paths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 </a:t>
              </a:r>
            </a:p>
          </p:txBody>
        </p:sp>
      </p:grp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27C032A2-1D63-4E8C-B705-1E524A77A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4</a:t>
            </a:fld>
            <a:endParaRPr lang="de-DE" noProof="0" dirty="0"/>
          </a:p>
        </p:txBody>
      </p:sp>
      <p:pic>
        <p:nvPicPr>
          <p:cNvPr id="21" name="Grafik 20" descr="Ein Bild, das Uhr enthält.&#10;&#10;Automatisch generierte Beschreibung">
            <a:extLst>
              <a:ext uri="{FF2B5EF4-FFF2-40B4-BE49-F238E27FC236}">
                <a16:creationId xmlns:a16="http://schemas.microsoft.com/office/drawing/2014/main" id="{41D3DD85-21ED-46CF-BE4B-A2D632C38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360" y="1761805"/>
            <a:ext cx="5815805" cy="1540800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1D4FBE38-4FFC-4E35-8A91-3D05250E30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360" y="4354582"/>
            <a:ext cx="5840995" cy="154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9930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Exchange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40</a:t>
            </a:fld>
            <a:endParaRPr lang="de-DE" noProof="0" dirty="0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15A8283-4580-438D-BF17-CECD8C2472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964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1644EFC-5EFD-4934-85A4-2484DF6DD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Introduction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Functionality of Shila</a:t>
            </a: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Performance evaluation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Future work</a:t>
            </a:r>
            <a:endParaRPr lang="de-DE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pieren 35" descr="Symbol, das einen Menschen und ein Zahnrad darstellt ">
            <a:extLst>
              <a:ext uri="{FF2B5EF4-FFF2-40B4-BE49-F238E27FC236}">
                <a16:creationId xmlns:a16="http://schemas.microsoft.com/office/drawing/2014/main" id="{ECC5F635-1712-4572-A9EC-F94E2199DDBD}"/>
              </a:ext>
            </a:extLst>
          </p:cNvPr>
          <p:cNvGrpSpPr/>
          <p:nvPr/>
        </p:nvGrpSpPr>
        <p:grpSpPr>
          <a:xfrm>
            <a:off x="7133464" y="5355478"/>
            <a:ext cx="338073" cy="339996"/>
            <a:chOff x="6450013" y="5349875"/>
            <a:chExt cx="279399" cy="280988"/>
          </a:xfrm>
          <a:solidFill>
            <a:schemeClr val="bg1"/>
          </a:solidFill>
        </p:grpSpPr>
        <p:sp>
          <p:nvSpPr>
            <p:cNvPr id="37" name="Freihandform 3673">
              <a:extLst>
                <a:ext uri="{FF2B5EF4-FFF2-40B4-BE49-F238E27FC236}">
                  <a16:creationId xmlns:a16="http://schemas.microsoft.com/office/drawing/2014/main" id="{D1391604-D4EC-48A8-AE57-EDF194392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  <p:sp>
          <p:nvSpPr>
            <p:cNvPr id="38" name="Freihandform 3674">
              <a:extLst>
                <a:ext uri="{FF2B5EF4-FFF2-40B4-BE49-F238E27FC236}">
                  <a16:creationId xmlns:a16="http://schemas.microsoft.com/office/drawing/2014/main" id="{44A4D0F8-0767-41BC-BE62-0AED99EC8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</p:grpSp>
      <p:sp>
        <p:nvSpPr>
          <p:cNvPr id="15" name="Titel 1">
            <a:extLst>
              <a:ext uri="{FF2B5EF4-FFF2-40B4-BE49-F238E27FC236}">
                <a16:creationId xmlns:a16="http://schemas.microsoft.com/office/drawing/2014/main" id="{96F3000A-5AF0-4F10-8504-7D6FB238FE0F}"/>
              </a:ext>
            </a:extLst>
          </p:cNvPr>
          <p:cNvSpPr txBox="1">
            <a:spLocks/>
          </p:cNvSpPr>
          <p:nvPr/>
        </p:nvSpPr>
        <p:spPr>
          <a:xfrm>
            <a:off x="228600" y="301299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 the menu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D711EEF-684F-4C81-9771-379028B91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41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073283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1644EFC-5EFD-4934-85A4-2484DF6DD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Introduction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Functionality of Shila</a:t>
            </a: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Performance evaluation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Future work</a:t>
            </a:r>
            <a:endParaRPr lang="de-DE" sz="28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Segoe UI" panose="020B0502040204020203" pitchFamily="34" charset="0"/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pieren 35" descr="Symbol, das einen Menschen und ein Zahnrad darstellt ">
            <a:extLst>
              <a:ext uri="{FF2B5EF4-FFF2-40B4-BE49-F238E27FC236}">
                <a16:creationId xmlns:a16="http://schemas.microsoft.com/office/drawing/2014/main" id="{ECC5F635-1712-4572-A9EC-F94E2199DDBD}"/>
              </a:ext>
            </a:extLst>
          </p:cNvPr>
          <p:cNvGrpSpPr/>
          <p:nvPr/>
        </p:nvGrpSpPr>
        <p:grpSpPr>
          <a:xfrm>
            <a:off x="7133464" y="5355478"/>
            <a:ext cx="338073" cy="339996"/>
            <a:chOff x="6450013" y="5349875"/>
            <a:chExt cx="279399" cy="280988"/>
          </a:xfrm>
          <a:solidFill>
            <a:schemeClr val="bg1"/>
          </a:solidFill>
        </p:grpSpPr>
        <p:sp>
          <p:nvSpPr>
            <p:cNvPr id="37" name="Freihandform 3673">
              <a:extLst>
                <a:ext uri="{FF2B5EF4-FFF2-40B4-BE49-F238E27FC236}">
                  <a16:creationId xmlns:a16="http://schemas.microsoft.com/office/drawing/2014/main" id="{D1391604-D4EC-48A8-AE57-EDF194392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  <p:sp>
          <p:nvSpPr>
            <p:cNvPr id="38" name="Freihandform 3674">
              <a:extLst>
                <a:ext uri="{FF2B5EF4-FFF2-40B4-BE49-F238E27FC236}">
                  <a16:creationId xmlns:a16="http://schemas.microsoft.com/office/drawing/2014/main" id="{44A4D0F8-0767-41BC-BE62-0AED99EC8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</p:grpSp>
      <p:sp>
        <p:nvSpPr>
          <p:cNvPr id="15" name="Titel 1">
            <a:extLst>
              <a:ext uri="{FF2B5EF4-FFF2-40B4-BE49-F238E27FC236}">
                <a16:creationId xmlns:a16="http://schemas.microsoft.com/office/drawing/2014/main" id="{96F3000A-5AF0-4F10-8504-7D6FB238FE0F}"/>
              </a:ext>
            </a:extLst>
          </p:cNvPr>
          <p:cNvSpPr txBox="1">
            <a:spLocks/>
          </p:cNvSpPr>
          <p:nvPr/>
        </p:nvSpPr>
        <p:spPr>
          <a:xfrm>
            <a:off x="228600" y="301299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 the menu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D711EEF-684F-4C81-9771-379028B91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42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510643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Future work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</a:t>
            </a:r>
            <a:r>
              <a:rPr lang="da-DK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 next? 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67C8600-11AD-4813-9D28-1BEE2475B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43</a:t>
            </a:fld>
            <a:endParaRPr lang="de-DE" noProof="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DDE9265-C3B4-4ECF-B064-6BC149EE90F7}"/>
              </a:ext>
            </a:extLst>
          </p:cNvPr>
          <p:cNvSpPr/>
          <p:nvPr/>
        </p:nvSpPr>
        <p:spPr>
          <a:xfrm>
            <a:off x="7516587" y="1804150"/>
            <a:ext cx="3340607" cy="954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>
              <a:spcBef>
                <a:spcPts val="600"/>
              </a:spcBef>
              <a:buClr>
                <a:schemeClr val="tx2"/>
              </a:buClr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Side-by-side approach</a:t>
            </a:r>
          </a:p>
          <a:p>
            <a:pPr marL="171450" indent="-171450" rtl="0">
              <a:spcBef>
                <a:spcPts val="6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da-DK" sz="16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Main-flow over conventional Internet</a:t>
            </a:r>
          </a:p>
          <a:p>
            <a:pPr marL="171450" indent="-171450" rtl="0">
              <a:spcBef>
                <a:spcPts val="6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da-DK" sz="16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Sub-flow(s) over SCION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1FA3CB0E-2F37-481B-A3B5-64C7991A362E}"/>
              </a:ext>
            </a:extLst>
          </p:cNvPr>
          <p:cNvGrpSpPr/>
          <p:nvPr/>
        </p:nvGrpSpPr>
        <p:grpSpPr>
          <a:xfrm>
            <a:off x="827036" y="3665562"/>
            <a:ext cx="4774984" cy="1446550"/>
            <a:chOff x="911116" y="3132205"/>
            <a:chExt cx="4774984" cy="1446550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B4C2C7FA-9B3F-4D7C-98C8-3E93D0A01EF2}"/>
                </a:ext>
              </a:extLst>
            </p:cNvPr>
            <p:cNvSpPr/>
            <p:nvPr/>
          </p:nvSpPr>
          <p:spPr>
            <a:xfrm>
              <a:off x="1764138" y="3132205"/>
              <a:ext cx="3921962" cy="144655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rtl="0">
                <a:spcBef>
                  <a:spcPts val="600"/>
                </a:spcBef>
                <a:buClr>
                  <a:schemeClr val="tx2"/>
                </a:buClr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Addition of flexibility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Provide mapping betwenn TCP and </a:t>
              </a:r>
              <a:b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</a:b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SCION destination address upon </a:t>
              </a:r>
              <a:b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</a:b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connection establishment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Remove need for namespaces  </a:t>
              </a:r>
            </a:p>
          </p:txBody>
        </p:sp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79B8C7BA-4421-42EB-81B8-64A93DA244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1116" y="3462368"/>
              <a:ext cx="540000" cy="540000"/>
            </a:xfrm>
            <a:prstGeom prst="rect">
              <a:avLst/>
            </a:prstGeom>
          </p:spPr>
        </p:pic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D69833D8-5D30-4311-B568-E0DC7B7094E5}"/>
              </a:ext>
            </a:extLst>
          </p:cNvPr>
          <p:cNvGrpSpPr/>
          <p:nvPr/>
        </p:nvGrpSpPr>
        <p:grpSpPr>
          <a:xfrm>
            <a:off x="827036" y="1804151"/>
            <a:ext cx="4270484" cy="954107"/>
            <a:chOff x="911116" y="1804151"/>
            <a:chExt cx="4270484" cy="954107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4EE899E6-37D8-40B2-A6B5-5C7C9859509D}"/>
                </a:ext>
              </a:extLst>
            </p:cNvPr>
            <p:cNvSpPr/>
            <p:nvPr/>
          </p:nvSpPr>
          <p:spPr>
            <a:xfrm>
              <a:off x="1764135" y="1804151"/>
              <a:ext cx="3417465" cy="9541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rtl="0">
                <a:spcBef>
                  <a:spcPts val="600"/>
                </a:spcBef>
                <a:buClr>
                  <a:schemeClr val="tx2"/>
                </a:buClr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Conduction of revision cycles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Improve implementation of Shila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Further testing </a:t>
              </a:r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9F8DD6B0-DD08-4CB1-A5A2-7FBBBAD71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1116" y="2011203"/>
              <a:ext cx="540000" cy="540000"/>
            </a:xfrm>
            <a:prstGeom prst="rect">
              <a:avLst/>
            </a:prstGeom>
          </p:spPr>
        </p:pic>
      </p:grpSp>
      <p:pic>
        <p:nvPicPr>
          <p:cNvPr id="17" name="Grafik 16">
            <a:extLst>
              <a:ext uri="{FF2B5EF4-FFF2-40B4-BE49-F238E27FC236}">
                <a16:creationId xmlns:a16="http://schemas.microsoft.com/office/drawing/2014/main" id="{4E372F01-4809-4BF8-B245-83D839B952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283" y="3175572"/>
            <a:ext cx="4681841" cy="2180306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9F320661-E749-4072-B874-738C7575CEE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1869" y="2011203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76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8" y="1544068"/>
            <a:ext cx="3541486" cy="3769865"/>
            <a:chOff x="4325258" y="1229517"/>
            <a:chExt cx="3541486" cy="3769865"/>
          </a:xfrm>
        </p:grpSpPr>
        <p:sp>
          <p:nvSpPr>
            <p:cNvPr id="12" name="Raute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92319" y="2392018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 dirty="0"/>
            </a:p>
          </p:txBody>
        </p:sp>
        <p:sp>
          <p:nvSpPr>
            <p:cNvPr id="13" name="Raute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 dirty="0"/>
            </a:p>
          </p:txBody>
        </p:sp>
      </p:grpSp>
      <p:sp>
        <p:nvSpPr>
          <p:cNvPr id="15" name="Titel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0403"/>
            <a:ext cx="9144000" cy="997196"/>
          </a:xfrm>
        </p:spPr>
        <p:txBody>
          <a:bodyPr lIns="0" tIns="0" rIns="0" bIns="0" rtlCol="0" anchor="ctr">
            <a:spAutoFit/>
          </a:bodyPr>
          <a:lstStyle/>
          <a:p>
            <a:pPr rtl="0"/>
            <a:r>
              <a:rPr lang="en-US" sz="7200" b="1" dirty="0">
                <a:solidFill>
                  <a:schemeClr val="bg1"/>
                </a:solidFill>
              </a:rPr>
              <a:t>Thank</a:t>
            </a:r>
            <a:r>
              <a:rPr lang="de-DE" sz="7200" b="1" dirty="0">
                <a:solidFill>
                  <a:schemeClr val="bg1"/>
                </a:solidFill>
              </a:rPr>
              <a:t> </a:t>
            </a:r>
            <a:r>
              <a:rPr lang="en-US" sz="7200" b="1" dirty="0">
                <a:solidFill>
                  <a:schemeClr val="bg1"/>
                </a:solidFill>
              </a:rPr>
              <a:t>you</a:t>
            </a:r>
            <a:r>
              <a:rPr lang="de-DE" sz="7200" b="1" dirty="0">
                <a:solidFill>
                  <a:schemeClr val="bg1"/>
                </a:solidFill>
              </a:rPr>
              <a:t>.</a:t>
            </a:r>
            <a:endParaRPr lang="de-DE" sz="7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0381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00181"/>
            <a:ext cx="9144000" cy="886397"/>
          </a:xfrm>
        </p:spPr>
        <p:txBody>
          <a:bodyPr lIns="0" tIns="0" rIns="0" bIns="0" rtlCol="0" anchor="t">
            <a:spAutoFit/>
          </a:bodyPr>
          <a:lstStyle/>
          <a:p>
            <a:pPr algn="l" rtl="0"/>
            <a:r>
              <a:rPr lang="de-DE" sz="3400" b="1" dirty="0">
                <a:solidFill>
                  <a:schemeClr val="bg1"/>
                </a:solidFill>
              </a:rPr>
              <a:t>Shila</a:t>
            </a:r>
            <a:r>
              <a:rPr lang="de-DE" sz="3600" b="1" dirty="0">
                <a:solidFill>
                  <a:schemeClr val="bg1"/>
                </a:solidFill>
              </a:rPr>
              <a:t>    </a:t>
            </a:r>
            <a:r>
              <a:rPr lang="en-US" sz="2800" dirty="0">
                <a:solidFill>
                  <a:schemeClr val="bg1"/>
                </a:solidFill>
              </a:rPr>
              <a:t>as</a:t>
            </a:r>
            <a:r>
              <a:rPr lang="de-DE" sz="2800" dirty="0">
                <a:solidFill>
                  <a:schemeClr val="bg1"/>
                </a:solidFill>
              </a:rPr>
              <a:t> a </a:t>
            </a:r>
            <a:r>
              <a:rPr lang="en-US" sz="2800" dirty="0">
                <a:solidFill>
                  <a:schemeClr val="bg1"/>
                </a:solidFill>
              </a:rPr>
              <a:t>girls</a:t>
            </a:r>
            <a:r>
              <a:rPr lang="da-DK" sz="2800" dirty="0">
                <a:solidFill>
                  <a:schemeClr val="bg1"/>
                </a:solidFill>
              </a:rPr>
              <a:t>’ name means ”blind”. Shila is</a:t>
            </a:r>
            <a:br>
              <a:rPr lang="da-DK" sz="2800" dirty="0">
                <a:solidFill>
                  <a:schemeClr val="bg1"/>
                </a:solidFill>
              </a:rPr>
            </a:br>
            <a:r>
              <a:rPr lang="da-DK" sz="2800" dirty="0">
                <a:solidFill>
                  <a:schemeClr val="bg1"/>
                </a:solidFill>
              </a:rPr>
              <a:t>a varian form of Sheila </a:t>
            </a:r>
            <a:r>
              <a:rPr lang="de-DE" sz="2800" dirty="0">
                <a:solidFill>
                  <a:schemeClr val="bg1"/>
                </a:solidFill>
              </a:rPr>
              <a:t> (</a:t>
            </a:r>
            <a:r>
              <a:rPr lang="en-US" sz="2800" dirty="0">
                <a:solidFill>
                  <a:schemeClr val="bg1"/>
                </a:solidFill>
              </a:rPr>
              <a:t>Irish</a:t>
            </a:r>
            <a:r>
              <a:rPr lang="de-DE" sz="2800" dirty="0">
                <a:solidFill>
                  <a:schemeClr val="bg1"/>
                </a:solidFill>
              </a:rPr>
              <a:t>, </a:t>
            </a:r>
            <a:r>
              <a:rPr lang="en-GB" sz="2800" dirty="0">
                <a:solidFill>
                  <a:schemeClr val="bg1"/>
                </a:solidFill>
              </a:rPr>
              <a:t>Gaelic</a:t>
            </a:r>
            <a:r>
              <a:rPr lang="de-DE" sz="2800" dirty="0">
                <a:solidFill>
                  <a:schemeClr val="bg1"/>
                </a:solidFill>
              </a:rPr>
              <a:t>): </a:t>
            </a:r>
            <a:r>
              <a:rPr lang="en-US" sz="2800" dirty="0">
                <a:solidFill>
                  <a:schemeClr val="bg1"/>
                </a:solidFill>
              </a:rPr>
              <a:t>version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of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Sile</a:t>
            </a:r>
            <a:r>
              <a:rPr lang="de-DE" sz="2800" dirty="0">
                <a:solidFill>
                  <a:schemeClr val="bg1"/>
                </a:solidFill>
              </a:rPr>
              <a:t>.</a:t>
            </a:r>
            <a:endParaRPr lang="de-DE" sz="3000" dirty="0">
              <a:solidFill>
                <a:schemeClr val="accent4"/>
              </a:solidFill>
            </a:endParaRPr>
          </a:p>
        </p:txBody>
      </p:sp>
      <p:sp>
        <p:nvSpPr>
          <p:cNvPr id="4" name="Raute 3">
            <a:extLst>
              <a:ext uri="{FF2B5EF4-FFF2-40B4-BE49-F238E27FC236}">
                <a16:creationId xmlns:a16="http://schemas.microsoft.com/office/drawing/2014/main" id="{1C59176D-59A8-4C02-B448-EE01232F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9" y="-608242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5" name="Raute 4">
            <a:extLst>
              <a:ext uri="{FF2B5EF4-FFF2-40B4-BE49-F238E27FC236}">
                <a16:creationId xmlns:a16="http://schemas.microsoft.com/office/drawing/2014/main" id="{A50B1817-3C7F-41BC-8557-7A00C928E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D568DE5-0B0D-4A14-BA8C-00C7792A3E06}"/>
              </a:ext>
            </a:extLst>
          </p:cNvPr>
          <p:cNvSpPr/>
          <p:nvPr/>
        </p:nvSpPr>
        <p:spPr>
          <a:xfrm>
            <a:off x="1524000" y="4513410"/>
            <a:ext cx="2891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chemeClr val="accent4"/>
                </a:solidFill>
              </a:rPr>
              <a:t>STARTS/ENDS WITH Sh-, -la</a:t>
            </a:r>
            <a:endParaRPr lang="de-CH" dirty="0"/>
          </a:p>
        </p:txBody>
      </p:sp>
      <p:pic>
        <p:nvPicPr>
          <p:cNvPr id="11" name="Grafik 10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F2EC7F4A-C724-44CB-952E-B36F19445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634" y="3661071"/>
            <a:ext cx="382308" cy="38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What?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418E49-9336-444A-8AFF-A99017FB9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5</a:t>
            </a:fld>
            <a:endParaRPr lang="de-DE" noProof="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ECF6048-B024-4917-8EBA-3F4076AF56C6}"/>
              </a:ext>
            </a:extLst>
          </p:cNvPr>
          <p:cNvSpPr/>
          <p:nvPr/>
        </p:nvSpPr>
        <p:spPr>
          <a:xfrm>
            <a:off x="881270" y="1610932"/>
            <a:ext cx="10060000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>
              <a:spcBef>
                <a:spcPts val="600"/>
              </a:spcBef>
              <a:buClr>
                <a:schemeClr val="tx2"/>
              </a:buClr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Main objective and contribution of the presented work:</a:t>
            </a: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rtl="0">
              <a:spcBef>
                <a:spcPts val="600"/>
              </a:spcBef>
              <a:buClr>
                <a:schemeClr val="tx2"/>
              </a:buClr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Implementation (and evaluation) of a shim layer that </a:t>
            </a:r>
          </a:p>
          <a:p>
            <a:pPr rtl="0">
              <a:spcBef>
                <a:spcPts val="600"/>
              </a:spcBef>
              <a:buClr>
                <a:schemeClr val="tx2"/>
              </a:buClr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allows the usage of MPTCP over SCION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B94F965D-8019-4172-9F78-2AF1C7C09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15" y="3879175"/>
            <a:ext cx="10962970" cy="154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5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Introduction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Why?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67C8600-11AD-4813-9D28-1BEE2475B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6</a:t>
            </a:fld>
            <a:endParaRPr lang="de-DE" noProof="0" dirty="0"/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35A52CC4-807F-40C3-BBBE-C14F5F80F758}"/>
              </a:ext>
            </a:extLst>
          </p:cNvPr>
          <p:cNvGrpSpPr/>
          <p:nvPr/>
        </p:nvGrpSpPr>
        <p:grpSpPr>
          <a:xfrm>
            <a:off x="1289489" y="2050728"/>
            <a:ext cx="8485130" cy="2836436"/>
            <a:chOff x="1289489" y="2208380"/>
            <a:chExt cx="8485130" cy="2836436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4EE899E6-37D8-40B2-A6B5-5C7C9859509D}"/>
                </a:ext>
              </a:extLst>
            </p:cNvPr>
            <p:cNvSpPr/>
            <p:nvPr/>
          </p:nvSpPr>
          <p:spPr>
            <a:xfrm>
              <a:off x="2163530" y="2208380"/>
              <a:ext cx="7611089" cy="63094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rtl="0">
                <a:spcBef>
                  <a:spcPts val="600"/>
                </a:spcBef>
                <a:buClr>
                  <a:schemeClr val="tx2"/>
                </a:buClr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Facilitates promotion and development of SCION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Straightforward use TCP applications over SCION</a:t>
              </a:r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B4C2C7FA-9B3F-4D7C-98C8-3E93D0A01EF2}"/>
                </a:ext>
              </a:extLst>
            </p:cNvPr>
            <p:cNvSpPr/>
            <p:nvPr/>
          </p:nvSpPr>
          <p:spPr>
            <a:xfrm>
              <a:off x="2163530" y="3311127"/>
              <a:ext cx="7611089" cy="63094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rtl="0">
                <a:spcBef>
                  <a:spcPts val="600"/>
                </a:spcBef>
                <a:buClr>
                  <a:schemeClr val="tx2"/>
                </a:buClr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Benefit for endpoints with MPTCP support 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Increase of redundancy thanks to multiple paths</a:t>
              </a: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BDDE9265-C3B4-4ECF-B064-6BC149EE90F7}"/>
                </a:ext>
              </a:extLst>
            </p:cNvPr>
            <p:cNvSpPr/>
            <p:nvPr/>
          </p:nvSpPr>
          <p:spPr>
            <a:xfrm>
              <a:off x="2163529" y="4413874"/>
              <a:ext cx="7611089" cy="63094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rtl="0">
                <a:spcBef>
                  <a:spcPts val="600"/>
                </a:spcBef>
                <a:buClr>
                  <a:schemeClr val="tx2"/>
                </a:buClr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Potential through mediating role of Shila in between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Shila is aware and under control of paths used through SCION</a:t>
              </a:r>
            </a:p>
          </p:txBody>
        </p:sp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A7D2F9C2-8094-47E3-BB64-6C4BB6872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9489" y="3356598"/>
              <a:ext cx="540000" cy="540000"/>
            </a:xfrm>
            <a:prstGeom prst="rect">
              <a:avLst/>
            </a:prstGeom>
          </p:spPr>
        </p:pic>
      </p:grpSp>
      <p:pic>
        <p:nvPicPr>
          <p:cNvPr id="61" name="Grafik 60">
            <a:extLst>
              <a:ext uri="{FF2B5EF4-FFF2-40B4-BE49-F238E27FC236}">
                <a16:creationId xmlns:a16="http://schemas.microsoft.com/office/drawing/2014/main" id="{87EF774F-2653-4BC5-89AC-97B73469AD1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489" y="2096199"/>
            <a:ext cx="540000" cy="540000"/>
          </a:xfrm>
          <a:prstGeom prst="rect">
            <a:avLst/>
          </a:prstGeom>
        </p:spPr>
      </p:pic>
      <p:pic>
        <p:nvPicPr>
          <p:cNvPr id="63" name="Grafik 62">
            <a:extLst>
              <a:ext uri="{FF2B5EF4-FFF2-40B4-BE49-F238E27FC236}">
                <a16:creationId xmlns:a16="http://schemas.microsoft.com/office/drawing/2014/main" id="{1A550ACE-2DC6-4B6D-B5F9-6D84ABDCFDB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489" y="4301693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20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1644EFC-5EFD-4934-85A4-2484DF6DD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Introduction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Segoe UI" panose="020B0502040204020203" pitchFamily="34" charset="0"/>
              </a:rPr>
              <a:t>Functionality of Shila</a:t>
            </a:r>
          </a:p>
          <a:p>
            <a:pPr marL="0" indent="0" rtl="0">
              <a:spcBef>
                <a:spcPts val="1200"/>
              </a:spcBef>
              <a:buClr>
                <a:schemeClr val="tx2"/>
              </a:buClr>
              <a:buNone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Performance evaluation</a:t>
            </a: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  <a:p>
            <a:pPr marL="171450" indent="-171450" rtl="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Future work</a:t>
            </a:r>
            <a:endParaRPr lang="de-DE" sz="2800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pieren 35" descr="Symbol, das einen Menschen und ein Zahnrad darstellt ">
            <a:extLst>
              <a:ext uri="{FF2B5EF4-FFF2-40B4-BE49-F238E27FC236}">
                <a16:creationId xmlns:a16="http://schemas.microsoft.com/office/drawing/2014/main" id="{ECC5F635-1712-4572-A9EC-F94E2199DDBD}"/>
              </a:ext>
            </a:extLst>
          </p:cNvPr>
          <p:cNvGrpSpPr/>
          <p:nvPr/>
        </p:nvGrpSpPr>
        <p:grpSpPr>
          <a:xfrm>
            <a:off x="7133464" y="5355478"/>
            <a:ext cx="338073" cy="339996"/>
            <a:chOff x="6450013" y="5349875"/>
            <a:chExt cx="279399" cy="280988"/>
          </a:xfrm>
          <a:solidFill>
            <a:schemeClr val="bg1"/>
          </a:solidFill>
        </p:grpSpPr>
        <p:sp>
          <p:nvSpPr>
            <p:cNvPr id="37" name="Freihandform 3673">
              <a:extLst>
                <a:ext uri="{FF2B5EF4-FFF2-40B4-BE49-F238E27FC236}">
                  <a16:creationId xmlns:a16="http://schemas.microsoft.com/office/drawing/2014/main" id="{D1391604-D4EC-48A8-AE57-EDF194392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  <p:sp>
          <p:nvSpPr>
            <p:cNvPr id="38" name="Freihandform 3674">
              <a:extLst>
                <a:ext uri="{FF2B5EF4-FFF2-40B4-BE49-F238E27FC236}">
                  <a16:creationId xmlns:a16="http://schemas.microsoft.com/office/drawing/2014/main" id="{44A4D0F8-0767-41BC-BE62-0AED99EC8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e-DE" dirty="0"/>
            </a:p>
          </p:txBody>
        </p:sp>
      </p:grpSp>
      <p:sp>
        <p:nvSpPr>
          <p:cNvPr id="15" name="Titel 1">
            <a:extLst>
              <a:ext uri="{FF2B5EF4-FFF2-40B4-BE49-F238E27FC236}">
                <a16:creationId xmlns:a16="http://schemas.microsoft.com/office/drawing/2014/main" id="{96F3000A-5AF0-4F10-8504-7D6FB238FE0F}"/>
              </a:ext>
            </a:extLst>
          </p:cNvPr>
          <p:cNvSpPr txBox="1">
            <a:spLocks/>
          </p:cNvSpPr>
          <p:nvPr/>
        </p:nvSpPr>
        <p:spPr>
          <a:xfrm>
            <a:off x="228600" y="301299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 the menu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D711EEF-684F-4C81-9771-379028B91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7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01137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Three Parts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8</a:t>
            </a:fld>
            <a:endParaRPr lang="de-DE" noProof="0" dirty="0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B04DE24F-13DE-4352-951E-5BEACF804526}"/>
              </a:ext>
            </a:extLst>
          </p:cNvPr>
          <p:cNvGrpSpPr/>
          <p:nvPr/>
        </p:nvGrpSpPr>
        <p:grpSpPr>
          <a:xfrm>
            <a:off x="1289489" y="2046797"/>
            <a:ext cx="8474621" cy="3159601"/>
            <a:chOff x="1278978" y="2229155"/>
            <a:chExt cx="8474621" cy="315960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3688955B-BA68-424F-83B9-EB42D3336F8F}"/>
                </a:ext>
              </a:extLst>
            </p:cNvPr>
            <p:cNvSpPr/>
            <p:nvPr/>
          </p:nvSpPr>
          <p:spPr>
            <a:xfrm>
              <a:off x="2142510" y="2229155"/>
              <a:ext cx="7611089" cy="63094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rtl="0">
                <a:spcBef>
                  <a:spcPts val="600"/>
                </a:spcBef>
                <a:buClr>
                  <a:schemeClr val="tx2"/>
                </a:buClr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Setup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Getting Shila ready to mediate between MPTCP and SCION </a:t>
              </a:r>
            </a:p>
          </p:txBody>
        </p:sp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B3D45004-5E06-406C-8EA2-8AADCC174614}"/>
                </a:ext>
              </a:extLst>
            </p:cNvPr>
            <p:cNvSpPr/>
            <p:nvPr/>
          </p:nvSpPr>
          <p:spPr>
            <a:xfrm>
              <a:off x="2142510" y="3331902"/>
              <a:ext cx="7611089" cy="95410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rtl="0">
                <a:spcBef>
                  <a:spcPts val="600"/>
                </a:spcBef>
                <a:buClr>
                  <a:schemeClr val="tx2"/>
                </a:buClr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Connection establishment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Establish the connection between client and server of a TCP application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Main-Flow and Sub-Flows</a:t>
              </a:r>
            </a:p>
          </p:txBody>
        </p:sp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38ADA4E9-0AF4-441A-9C70-3CE585D268CA}"/>
                </a:ext>
              </a:extLst>
            </p:cNvPr>
            <p:cNvSpPr/>
            <p:nvPr/>
          </p:nvSpPr>
          <p:spPr>
            <a:xfrm>
              <a:off x="2142509" y="4757814"/>
              <a:ext cx="7611089" cy="63094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rtl="0">
                <a:spcBef>
                  <a:spcPts val="600"/>
                </a:spcBef>
                <a:buClr>
                  <a:schemeClr val="tx2"/>
                </a:buClr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Data exchange</a:t>
              </a:r>
            </a:p>
            <a:p>
              <a:pPr marL="171450" indent="-171450" rtl="0">
                <a:spcBef>
                  <a:spcPts val="600"/>
                </a:spcBef>
                <a:buClr>
                  <a:schemeClr val="tx2"/>
                </a:buClr>
                <a:buFont typeface="Segoe UI Light" panose="020B0502040204020203" pitchFamily="34" charset="0"/>
                <a:buChar char="›"/>
              </a:pPr>
              <a:r>
                <a:rPr lang="da-DK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Segoe UI" panose="020B0502040204020203" pitchFamily="34" charset="0"/>
                </a:rPr>
                <a:t>Operational mode once connection is up</a:t>
              </a:r>
            </a:p>
          </p:txBody>
        </p:sp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3D00EC28-2D42-45B5-BB90-6265A8F85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8978" y="3538955"/>
              <a:ext cx="540000" cy="540000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333B6148-25F8-412E-95C3-28291C3616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9666" y="4803285"/>
              <a:ext cx="540000" cy="540000"/>
            </a:xfrm>
            <a:prstGeom prst="rect">
              <a:avLst/>
            </a:prstGeom>
          </p:spPr>
        </p:pic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5726DDBC-73D7-48EF-A40C-E95722C700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8978" y="2274626"/>
              <a:ext cx="540000" cy="5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5989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de-DE" dirty="0"/>
              <a:t>Projektanalyse – Folie 2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48949"/>
            <a:ext cx="1173480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Functionality of Shila</a:t>
            </a:r>
          </a:p>
          <a:p>
            <a:pPr algn="ctr" rtl="0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Initial situation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A5C026E-1AF2-4CD4-8436-8CBEAF5D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06FEDF93-2BFD-41CA-ABC7-B039102F3792}" type="slidenum">
              <a:rPr lang="de-DE" noProof="0" smtClean="0"/>
              <a:t>9</a:t>
            </a:fld>
            <a:endParaRPr lang="de-DE" noProof="0" dirty="0"/>
          </a:p>
        </p:txBody>
      </p:sp>
      <p:pic>
        <p:nvPicPr>
          <p:cNvPr id="13" name="Grafik 12" descr="Ein Bild, das Tisch enthält.&#10;&#10;Automatisch generierte Beschreibung">
            <a:extLst>
              <a:ext uri="{FF2B5EF4-FFF2-40B4-BE49-F238E27FC236}">
                <a16:creationId xmlns:a16="http://schemas.microsoft.com/office/drawing/2014/main" id="{EB33C1F9-BBD9-4DD8-8F00-F1CF43D865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460135"/>
            <a:ext cx="11520000" cy="433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684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Custom 73">
      <a:dk1>
        <a:srgbClr val="000000"/>
      </a:dk1>
      <a:lt1>
        <a:sysClr val="window" lastClr="FFFFFF"/>
      </a:lt1>
      <a:dk2>
        <a:srgbClr val="585858"/>
      </a:dk2>
      <a:lt2>
        <a:srgbClr val="E3E3E3"/>
      </a:lt2>
      <a:accent1>
        <a:srgbClr val="E20613"/>
      </a:accent1>
      <a:accent2>
        <a:srgbClr val="A9C038"/>
      </a:accent2>
      <a:accent3>
        <a:srgbClr val="11AEC7"/>
      </a:accent3>
      <a:accent4>
        <a:srgbClr val="F59F26"/>
      </a:accent4>
      <a:accent5>
        <a:srgbClr val="0062A9"/>
      </a:accent5>
      <a:accent6>
        <a:srgbClr val="EB6047"/>
      </a:accent6>
      <a:hlink>
        <a:srgbClr val="8ED9F6"/>
      </a:hlink>
      <a:folHlink>
        <a:srgbClr val="C0000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403_TF78455520.potx" id="{9CC58D98-8D63-4413-8A90-F6134E0D6024}" vid="{7F592C43-5E71-4209-A923-444667EDB041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Projektanalyse von 24Slides</Template>
  <TotalTime>0</TotalTime>
  <Words>1197</Words>
  <Application>Microsoft Office PowerPoint</Application>
  <PresentationFormat>Breitbild</PresentationFormat>
  <Paragraphs>327</Paragraphs>
  <Slides>45</Slides>
  <Notes>45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50" baseType="lpstr">
      <vt:lpstr>Arial</vt:lpstr>
      <vt:lpstr>Calibri</vt:lpstr>
      <vt:lpstr>Century Gothic</vt:lpstr>
      <vt:lpstr>Segoe UI Light</vt:lpstr>
      <vt:lpstr>Office-Design</vt:lpstr>
      <vt:lpstr>Implementing and Evaluating MPTCP on the  SCION Future Internet Architecture    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Projektanalyse – Folie 2</vt:lpstr>
      <vt:lpstr>Thank you.</vt:lpstr>
      <vt:lpstr>Shila    as a girls’ name means ”blind”. Shila is a varian form of Sheila  (Irish, Gaelic): version of Sile.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2020-07-10T07:37:09Z</dcterms:created>
  <dcterms:modified xsi:type="dcterms:W3CDTF">2020-08-27T07:01:58Z</dcterms:modified>
</cp:coreProperties>
</file>

<file path=docProps/thumbnail.jpeg>
</file>